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9"/>
  </p:handoutMasterIdLst>
  <p:sldIdLst>
    <p:sldId id="268" r:id="rId2"/>
    <p:sldId id="269" r:id="rId3"/>
    <p:sldId id="262" r:id="rId4"/>
    <p:sldId id="282" r:id="rId5"/>
    <p:sldId id="264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97" r:id="rId15"/>
    <p:sldId id="265" r:id="rId16"/>
    <p:sldId id="298" r:id="rId17"/>
    <p:sldId id="273" r:id="rId1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BB49"/>
    <a:srgbClr val="700000"/>
    <a:srgbClr val="56320A"/>
    <a:srgbClr val="FFFF00"/>
    <a:srgbClr val="CC3300"/>
    <a:srgbClr val="00CC66"/>
    <a:srgbClr val="C0C0C0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7" autoAdjust="0"/>
  </p:normalViewPr>
  <p:slideViewPr>
    <p:cSldViewPr>
      <p:cViewPr>
        <p:scale>
          <a:sx n="61" d="100"/>
          <a:sy n="61" d="100"/>
        </p:scale>
        <p:origin x="-132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B9E5931D-F295-48E5-BD47-486E0287F423}" type="datetimeFigureOut">
              <a:rPr lang="pt-PT" smtClean="0"/>
              <a:pPr/>
              <a:t>09-10-2013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EC8525B1-9365-4BB6-BD44-993FCA7B90D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0109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-100000" contrast="3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85728"/>
            <a:ext cx="9144000" cy="114300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err="1" smtClean="0">
                <a:solidFill>
                  <a:srgbClr val="FFFF00"/>
                </a:solidFill>
                <a:latin typeface="Arial Narrow" pitchFamily="34" charset="0"/>
              </a:rPr>
              <a:t>Sistema</a:t>
            </a:r>
            <a:r>
              <a:rPr lang="en-US" b="1" dirty="0" smtClean="0">
                <a:solidFill>
                  <a:srgbClr val="FFFF00"/>
                </a:solidFill>
                <a:latin typeface="Arial Narrow" pitchFamily="34" charset="0"/>
              </a:rPr>
              <a:t> Solar</a:t>
            </a:r>
            <a:endParaRPr lang="en-US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cxnSp>
        <p:nvCxnSpPr>
          <p:cNvPr id="6" name="Conexão recta 5"/>
          <p:cNvCxnSpPr/>
          <p:nvPr/>
        </p:nvCxnSpPr>
        <p:spPr>
          <a:xfrm>
            <a:off x="0" y="1643050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44" name="Picture 4" descr="http://t3.gstatic.com/images?q=tbn:ANd9GcR8R2pc7l27fi0eZKrVnyyFZNkQBGDs65a_C51aLzFb59mrIf8&amp;t=1&amp;usg=___zPqYN3DhOnvbl1c-AFLBxSvFiw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44824"/>
            <a:ext cx="5601901" cy="4217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3" name="Picture 2" descr="http://t2.gstatic.com/images?q=tbn:ANd9GcTaosahkLDZXXGJ5tvcktujKKkDNQZjcHhfJ74_8YOjpS9c6eI&amp;t=1&amp;usg=__oKenn0w1MhS0P7SP3kugM50jUik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71438"/>
            <a:ext cx="6643710" cy="6643710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2214546" y="2714620"/>
            <a:ext cx="5715040" cy="1571636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rgbClr val="700000"/>
                </a:solidFill>
                <a:latin typeface="Arial Narrow" pitchFamily="34" charset="0"/>
              </a:rPr>
              <a:t>É um planeta </a:t>
            </a:r>
            <a:r>
              <a:rPr lang="pt-PT" sz="2400" b="1" kern="0" dirty="0" smtClean="0">
                <a:solidFill>
                  <a:srgbClr val="700000"/>
                </a:solidFill>
                <a:latin typeface="Arial Narrow" pitchFamily="34" charset="0"/>
              </a:rPr>
              <a:t>gasoso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700000"/>
                </a:solidFill>
                <a:latin typeface="Arial Narrow" pitchFamily="34" charset="0"/>
              </a:rPr>
              <a:t>É o maior planeta do Sistema Solar.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700000"/>
                </a:solidFill>
                <a:latin typeface="Arial Narrow" pitchFamily="34" charset="0"/>
              </a:rPr>
              <a:t>Possui 63 luas ( conhecidas).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400" b="1" i="0" u="none" strike="noStrike" kern="0" cap="none" spc="0" normalizeH="0" baseline="0" noProof="0" dirty="0">
              <a:ln>
                <a:noFill/>
              </a:ln>
              <a:solidFill>
                <a:srgbClr val="56320A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787085" y="500042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Júpiter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2" name="Picture 4" descr="http://4.bp.blogspot.com/_uqRLzBLiAF0/TESh4Rz0-bI/AAAAAAAAAik/B5nftK2XsYI/s1600/saturno_int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82039"/>
            <a:ext cx="7572428" cy="6275961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500166" y="2857496"/>
            <a:ext cx="6286544" cy="1857388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5">
                    <a:lumMod val="90000"/>
                  </a:schemeClr>
                </a:solidFill>
                <a:latin typeface="Arial Narrow" pitchFamily="34" charset="0"/>
              </a:rPr>
              <a:t>É um planeta </a:t>
            </a:r>
            <a:r>
              <a:rPr lang="pt-PT" sz="2400" b="1" kern="0" dirty="0" smtClean="0">
                <a:solidFill>
                  <a:schemeClr val="accent5">
                    <a:lumMod val="90000"/>
                  </a:schemeClr>
                </a:solidFill>
                <a:latin typeface="Arial Narrow" pitchFamily="34" charset="0"/>
              </a:rPr>
              <a:t>gasoso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accent5">
                    <a:lumMod val="90000"/>
                  </a:schemeClr>
                </a:solidFill>
                <a:latin typeface="Arial Narrow" pitchFamily="34" charset="0"/>
              </a:rPr>
              <a:t>Tem um espectacular sistema de anéis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accent5">
                    <a:lumMod val="90000"/>
                  </a:schemeClr>
                </a:solidFill>
                <a:latin typeface="Arial Narrow" pitchFamily="34" charset="0"/>
              </a:rPr>
              <a:t>Possui 48 luas ( conhecidas) sendo Titã a maior.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4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90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8596" y="582039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Saturno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3" name="Picture 6" descr="http://t1.gstatic.com/images?q=tbn:ANd9GcT_OuOsbDgrPzmdn7btzBCtGt96ktYLOqnjH3KxXfkGcRHNTy4&amp;t=1&amp;usg=__wd1Cyf7bv52rcB9d_Ig1SghYMnE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71456"/>
            <a:ext cx="6286544" cy="6286544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857356" y="2714620"/>
            <a:ext cx="5643602" cy="2214578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rgbClr val="002060"/>
                </a:solidFill>
                <a:latin typeface="Arial Narrow" pitchFamily="34" charset="0"/>
              </a:rPr>
              <a:t>É um planeta </a:t>
            </a:r>
            <a:r>
              <a:rPr lang="pt-PT" sz="2400" b="1" kern="0" dirty="0" smtClean="0">
                <a:solidFill>
                  <a:srgbClr val="002060"/>
                </a:solidFill>
                <a:latin typeface="Arial Narrow" pitchFamily="34" charset="0"/>
              </a:rPr>
              <a:t>gasoso.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002060"/>
                </a:solidFill>
                <a:latin typeface="Arial Narrow" pitchFamily="34" charset="0"/>
              </a:rPr>
              <a:t>É um planeta que, tal como Vénus, roda sobre si mesmo em sentido contrário ao dos outros planetas.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002060"/>
                </a:solidFill>
                <a:latin typeface="Arial Narrow" pitchFamily="34" charset="0"/>
              </a:rPr>
              <a:t>Possui 27 luas ( conhecidas).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715140" y="285728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err="1" smtClean="0">
                <a:solidFill>
                  <a:srgbClr val="002060"/>
                </a:solidFill>
                <a:latin typeface="Arial Narrow" pitchFamily="34" charset="0"/>
              </a:rPr>
              <a:t>Urano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2" name="Picture 8" descr="http://uranoort.no.sapo.pt/MenuPrincipal/Neptuno/neptun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14263"/>
            <a:ext cx="6643732" cy="6643737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857356" y="2786058"/>
            <a:ext cx="5857916" cy="1643074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É um planeta </a:t>
            </a:r>
            <a:r>
              <a:rPr lang="pt-PT" sz="2400" b="1" kern="0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gasoso.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É o planeta gasoso mais afastado do Sol.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Tem 13 luas ( conhecidas) sendo Tritão a maior.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4282" y="285728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Neptuno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95" y="1428744"/>
            <a:ext cx="8229600" cy="1712224"/>
          </a:xfrm>
        </p:spPr>
        <p:txBody>
          <a:bodyPr/>
          <a:lstStyle/>
          <a:p>
            <a:pPr algn="l"/>
            <a: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          Os planetas principais podem ser:</a:t>
            </a:r>
            <a:b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</a:br>
            <a: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/>
            </a:r>
            <a:b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</a:br>
            <a: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/>
            </a:r>
            <a:b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</a:br>
            <a: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/>
            </a:r>
            <a:br>
              <a:rPr lang="pt-PT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</a:br>
            <a:endParaRPr lang="pt-PT" sz="3200" b="1" dirty="0">
              <a:solidFill>
                <a:schemeClr val="accent6">
                  <a:lumMod val="20000"/>
                  <a:lumOff val="8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43608" y="2601592"/>
            <a:ext cx="8286776" cy="785818"/>
          </a:xfrm>
        </p:spPr>
        <p:txBody>
          <a:bodyPr/>
          <a:lstStyle/>
          <a:p>
            <a:pPr>
              <a:buNone/>
            </a:pPr>
            <a:endParaRPr lang="pt-PT" sz="2800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pt-PT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Rochosos- Mercúrio,Vénus, Terra e Marte</a:t>
            </a:r>
            <a:endParaRPr lang="pt-PT" sz="2800" b="1" dirty="0">
              <a:solidFill>
                <a:schemeClr val="accent6">
                  <a:lumMod val="20000"/>
                  <a:lumOff val="8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846947" y="1916832"/>
            <a:ext cx="8286776" cy="78581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 Narrow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PT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 Narrow" pitchFamily="34" charset="0"/>
              </a:rPr>
              <a:t>  Gasosos- Júpiter, Saturno, </a:t>
            </a:r>
            <a:r>
              <a:rPr kumimoji="0" lang="pt-PT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 Narrow" pitchFamily="34" charset="0"/>
              </a:rPr>
              <a:t>Urano</a:t>
            </a:r>
            <a:r>
              <a:rPr kumimoji="0" lang="pt-PT" sz="2800" b="1" i="0" u="none" strike="noStrike" kern="0" cap="none" spc="0" normalizeH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 Narrow" pitchFamily="34" charset="0"/>
              </a:rPr>
              <a:t> e </a:t>
            </a:r>
            <a:r>
              <a:rPr lang="pt-PT" sz="2800" b="1" kern="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Ne</a:t>
            </a:r>
            <a:r>
              <a:rPr kumimoji="0" lang="pt-PT" sz="2800" b="1" i="0" u="none" strike="noStrike" kern="0" cap="none" spc="0" normalizeH="0" noProof="0" dirty="0" err="1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 Narrow" pitchFamily="34" charset="0"/>
              </a:rPr>
              <a:t>ptuno</a:t>
            </a:r>
            <a:endParaRPr kumimoji="0" lang="pt-PT" sz="28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0" y="257174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PT" sz="40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6" name="Marcador de Posição de Conteúdo 2"/>
          <p:cNvSpPr txBox="1">
            <a:spLocks/>
          </p:cNvSpPr>
          <p:nvPr/>
        </p:nvSpPr>
        <p:spPr>
          <a:xfrm>
            <a:off x="742920" y="3571876"/>
            <a:ext cx="8401080" cy="82866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742920" y="4357694"/>
            <a:ext cx="8401080" cy="82866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endParaRPr lang="pt-PT" sz="2800" kern="0" dirty="0">
              <a:solidFill>
                <a:schemeClr val="accent6">
                  <a:lumMod val="20000"/>
                  <a:lumOff val="8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24006"/>
          </a:xfrm>
        </p:spPr>
        <p:txBody>
          <a:bodyPr/>
          <a:lstStyle/>
          <a:p>
            <a:r>
              <a:rPr lang="pt-PT" sz="3600" b="1" dirty="0" smtClean="0">
                <a:solidFill>
                  <a:srgbClr val="FFFF00"/>
                </a:solidFill>
                <a:latin typeface="Arial Narrow" pitchFamily="34" charset="0"/>
              </a:rPr>
              <a:t>Asteróides</a:t>
            </a:r>
            <a:endParaRPr lang="pt-PT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857256"/>
          </a:xfrm>
        </p:spPr>
        <p:txBody>
          <a:bodyPr/>
          <a:lstStyle/>
          <a:p>
            <a:pPr>
              <a:buNone/>
            </a:pPr>
            <a:r>
              <a:rPr lang="pt-PT" sz="2000" dirty="0" smtClean="0"/>
              <a:t>    </a:t>
            </a:r>
            <a:r>
              <a:rPr lang="pt-PT" sz="24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Os asteróides são pequenos corpos rochosos de forma irregular</a:t>
            </a:r>
            <a:endParaRPr lang="pt-PT" sz="2400" b="1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357158" y="1785926"/>
            <a:ext cx="8786842" cy="114300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PT" sz="2000" kern="0" dirty="0" smtClean="0">
                <a:solidFill>
                  <a:srgbClr val="FFC000"/>
                </a:solidFill>
              </a:rPr>
              <a:t>     </a:t>
            </a:r>
            <a:r>
              <a:rPr lang="pt-PT" sz="2000" b="1" kern="0" dirty="0" smtClean="0">
                <a:solidFill>
                  <a:schemeClr val="bg1">
                    <a:lumMod val="95000"/>
                  </a:schemeClr>
                </a:solidFill>
              </a:rPr>
              <a:t>Na sua maioria,os asteróides movem-se entre as órbitas de Marte e Júpiter, formando a cintura de asteróides</a:t>
            </a:r>
            <a:r>
              <a:rPr lang="pt-PT" sz="2000" kern="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pt-PT" sz="2000" kern="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8" name="Conexão recta 7"/>
          <p:cNvCxnSpPr/>
          <p:nvPr/>
        </p:nvCxnSpPr>
        <p:spPr>
          <a:xfrm>
            <a:off x="0" y="1071546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pic>
        <p:nvPicPr>
          <p:cNvPr id="3078" name="Picture 6" descr="http://upload.wikimedia.org/wikipedia/commons/thumb/f/f3/InnerSolarSystem-en.png/350px-InnerSolarSystem-e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4015348" cy="4015348"/>
          </a:xfrm>
          <a:prstGeom prst="rect">
            <a:avLst/>
          </a:prstGeom>
          <a:noFill/>
        </p:spPr>
      </p:pic>
      <p:sp>
        <p:nvSpPr>
          <p:cNvPr id="10" name="Marcador de Posição de Conteúdo 2"/>
          <p:cNvSpPr txBox="1">
            <a:spLocks/>
          </p:cNvSpPr>
          <p:nvPr/>
        </p:nvSpPr>
        <p:spPr>
          <a:xfrm>
            <a:off x="4286248" y="2780928"/>
            <a:ext cx="4857752" cy="1143032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PT" sz="2000" kern="0" dirty="0" smtClean="0">
                <a:solidFill>
                  <a:srgbClr val="FFC000"/>
                </a:solidFill>
              </a:rPr>
              <a:t>     </a:t>
            </a:r>
            <a:r>
              <a:rPr lang="pt-PT" sz="2000" b="1" kern="0" dirty="0" smtClean="0">
                <a:solidFill>
                  <a:schemeClr val="accent5">
                    <a:lumMod val="75000"/>
                  </a:schemeClr>
                </a:solidFill>
              </a:rPr>
              <a:t>Ceres é um dos maiores asteróides conhecido entre os milhares de milhão que se pensa existirem</a:t>
            </a:r>
            <a:r>
              <a:rPr lang="pt-PT" sz="2000" kern="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t-PT" sz="2000" kern="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123" name="Picture 3" descr="http://www.duoptic.com/images/queseve/cere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4149080"/>
            <a:ext cx="2857500" cy="166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>Os planetas do sistema solar podem classificar-se em </a:t>
            </a:r>
            <a:r>
              <a:rPr lang="pt-PT" sz="2000" b="1" dirty="0" smtClean="0">
                <a:solidFill>
                  <a:srgbClr val="00B0F0"/>
                </a:solidFill>
              </a:rPr>
              <a:t>interiores  </a:t>
            </a:r>
            <a:r>
              <a:rPr lang="pt-PT" sz="2000" b="1" dirty="0" smtClean="0">
                <a:solidFill>
                  <a:schemeClr val="bg1"/>
                </a:solidFill>
              </a:rPr>
              <a:t>ou </a:t>
            </a:r>
            <a:r>
              <a:rPr lang="pt-PT" sz="2000" b="1" dirty="0" smtClean="0">
                <a:solidFill>
                  <a:srgbClr val="00B0F0"/>
                </a:solidFill>
              </a:rPr>
              <a:t>exteriores</a:t>
            </a:r>
            <a:r>
              <a:rPr lang="pt-PT" sz="2000" b="1" dirty="0" smtClean="0">
                <a:solidFill>
                  <a:schemeClr val="bg1"/>
                </a:solidFill>
              </a:rPr>
              <a:t>, conforme a sua posição em relação à cintura de asteróides </a:t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r>
              <a:rPr lang="pt-PT" sz="2000" b="1" dirty="0" smtClean="0">
                <a:solidFill>
                  <a:schemeClr val="bg1"/>
                </a:solidFill>
              </a:rPr>
              <a:t/>
            </a:r>
            <a:br>
              <a:rPr lang="pt-PT" sz="2000" b="1" dirty="0" smtClean="0">
                <a:solidFill>
                  <a:schemeClr val="bg1"/>
                </a:solidFill>
              </a:rPr>
            </a:br>
            <a:endParaRPr lang="pt-PT" sz="20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43608" y="5589240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Planetas interiores: Mercúrio, Vénus, Terra, Marte</a:t>
            </a:r>
          </a:p>
          <a:p>
            <a:r>
              <a:rPr lang="pt-PT" b="1" dirty="0" smtClean="0">
                <a:solidFill>
                  <a:schemeClr val="bg1"/>
                </a:solidFill>
              </a:rPr>
              <a:t>Planetas exteriores:  Júpiter, Saturno, </a:t>
            </a:r>
            <a:r>
              <a:rPr lang="pt-PT" b="1" dirty="0" err="1" smtClean="0">
                <a:solidFill>
                  <a:schemeClr val="bg1"/>
                </a:solidFill>
              </a:rPr>
              <a:t>Urano</a:t>
            </a:r>
            <a:r>
              <a:rPr lang="pt-PT" b="1" dirty="0" smtClean="0">
                <a:solidFill>
                  <a:schemeClr val="bg1"/>
                </a:solidFill>
              </a:rPr>
              <a:t>, Neptuno</a:t>
            </a:r>
            <a:endParaRPr lang="pt-PT" b="1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Documents and Settings\Guida\Os meus documentos\untitled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268760"/>
            <a:ext cx="4125184" cy="4125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24006"/>
          </a:xfrm>
        </p:spPr>
        <p:txBody>
          <a:bodyPr/>
          <a:lstStyle/>
          <a:p>
            <a:r>
              <a:rPr lang="pt-PT" sz="3600" b="1" dirty="0" smtClean="0">
                <a:solidFill>
                  <a:srgbClr val="FFFF00"/>
                </a:solidFill>
                <a:latin typeface="Arial Narrow" pitchFamily="34" charset="0"/>
              </a:rPr>
              <a:t>Cometas</a:t>
            </a:r>
            <a:endParaRPr lang="pt-PT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857256"/>
          </a:xfrm>
        </p:spPr>
        <p:txBody>
          <a:bodyPr/>
          <a:lstStyle/>
          <a:p>
            <a:pPr algn="ctr">
              <a:buNone/>
            </a:pPr>
            <a:r>
              <a:rPr lang="pt-PT" sz="2000" dirty="0" smtClean="0"/>
              <a:t> </a:t>
            </a:r>
            <a:r>
              <a:rPr lang="pt-PT" sz="2400" b="1" dirty="0" smtClean="0">
                <a:solidFill>
                  <a:srgbClr val="FFC000"/>
                </a:solidFill>
                <a:latin typeface="Arial Narrow" pitchFamily="34" charset="0"/>
              </a:rPr>
              <a:t>Os cometas são corpos constituídos por gás, gelo e poeiras</a:t>
            </a:r>
            <a:endParaRPr lang="pt-PT" sz="2400" b="1" dirty="0">
              <a:solidFill>
                <a:srgbClr val="FFC000"/>
              </a:solidFill>
              <a:latin typeface="Arial Narrow" pitchFamily="34" charset="0"/>
            </a:endParaRPr>
          </a:p>
        </p:txBody>
      </p:sp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428596" y="2214554"/>
            <a:ext cx="4000528" cy="78581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PT" sz="2000" b="1" kern="0" dirty="0" smtClean="0">
                <a:solidFill>
                  <a:srgbClr val="FFC000"/>
                </a:solidFill>
                <a:latin typeface="Arial Narrow" pitchFamily="34" charset="0"/>
              </a:rPr>
              <a:t>Quando se aproximam do Sol, algum do gelo passa a vapor e esse vapor origina caudas brilhantes 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b="1" kern="0" dirty="0" smtClean="0">
              <a:solidFill>
                <a:srgbClr val="FFC000"/>
              </a:solidFill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PT" sz="2000" b="1" kern="0" dirty="0" smtClean="0">
                <a:solidFill>
                  <a:srgbClr val="FFC000"/>
                </a:solidFill>
                <a:latin typeface="Arial Narrow" pitchFamily="34" charset="0"/>
              </a:rPr>
              <a:t>Adquirem</a:t>
            </a:r>
            <a:r>
              <a:rPr lang="pt-PT" sz="2000" kern="0" dirty="0" smtClean="0">
                <a:solidFill>
                  <a:srgbClr val="FFC000"/>
                </a:solidFill>
                <a:latin typeface="Arial Narrow" pitchFamily="34" charset="0"/>
              </a:rPr>
              <a:t>: 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kern="0" dirty="0">
              <a:solidFill>
                <a:srgbClr val="FFC000"/>
              </a:solidFill>
            </a:endParaRPr>
          </a:p>
        </p:txBody>
      </p:sp>
      <p:cxnSp>
        <p:nvCxnSpPr>
          <p:cNvPr id="8" name="Conexão recta 7"/>
          <p:cNvCxnSpPr/>
          <p:nvPr/>
        </p:nvCxnSpPr>
        <p:spPr>
          <a:xfrm>
            <a:off x="0" y="1071546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043608" y="3933056"/>
            <a:ext cx="2214578" cy="165561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PT" sz="2000" b="1" kern="0" dirty="0" smtClean="0">
                <a:solidFill>
                  <a:srgbClr val="FFC000"/>
                </a:solidFill>
                <a:latin typeface="Arial Narrow" pitchFamily="34" charset="0"/>
              </a:rPr>
              <a:t>Cabeleira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PT" sz="2000" b="1" kern="0" dirty="0" smtClean="0">
                <a:solidFill>
                  <a:srgbClr val="FFC000"/>
                </a:solidFill>
                <a:latin typeface="Arial Narrow" pitchFamily="34" charset="0"/>
              </a:rPr>
              <a:t>Caudas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b="1" kern="0" dirty="0" smtClean="0">
              <a:solidFill>
                <a:srgbClr val="FFC000"/>
              </a:solidFill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b="1" kern="0" dirty="0" smtClean="0">
              <a:solidFill>
                <a:srgbClr val="FFC000"/>
              </a:solidFill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b="1" kern="0" dirty="0" smtClean="0">
              <a:solidFill>
                <a:srgbClr val="FFC000"/>
              </a:solidFill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b="1" kern="0" dirty="0" smtClean="0">
              <a:solidFill>
                <a:srgbClr val="FFC000"/>
              </a:solidFill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pt-PT" sz="2000" kern="0" dirty="0">
              <a:solidFill>
                <a:srgbClr val="FFC000"/>
              </a:solidFill>
            </a:endParaRPr>
          </a:p>
        </p:txBody>
      </p:sp>
      <p:sp>
        <p:nvSpPr>
          <p:cNvPr id="12" name="Marcador de Posição de Conteúdo 2"/>
          <p:cNvSpPr txBox="1">
            <a:spLocks/>
          </p:cNvSpPr>
          <p:nvPr/>
        </p:nvSpPr>
        <p:spPr>
          <a:xfrm>
            <a:off x="428596" y="5143512"/>
            <a:ext cx="8358246" cy="1000132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PT" b="1" kern="0" dirty="0" smtClean="0">
                <a:solidFill>
                  <a:srgbClr val="700000"/>
                </a:solidFill>
              </a:rPr>
              <a:t>     </a:t>
            </a:r>
            <a:r>
              <a:rPr lang="pt-PT" b="1" kern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 Narrow" pitchFamily="34" charset="0"/>
              </a:rPr>
              <a:t>As caudas dos cometas podem atingir milhões de quilómetros… e apontam sempre para o lado oposto ao do Sol.</a:t>
            </a:r>
            <a:endParaRPr lang="pt-PT" b="1" kern="0" dirty="0">
              <a:solidFill>
                <a:schemeClr val="accent2">
                  <a:lumMod val="20000"/>
                  <a:lumOff val="8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7650" name="AutoShape 2" descr="http://t2.gstatic.com/images?q=tbn:ANd9GcS7ouwy_C-p6aURQ0tQK5QjIpvYAPdVJUV6u69aC9O3PZJNG1Q&amp;t=1&amp;h=171&amp;w=218&amp;usg=__lDgOU64kajnpTU-Wc1pjGTlgo3k="/>
          <p:cNvSpPr>
            <a:spLocks noChangeAspect="1" noChangeArrowheads="1"/>
          </p:cNvSpPr>
          <p:nvPr/>
        </p:nvSpPr>
        <p:spPr bwMode="auto">
          <a:xfrm>
            <a:off x="155575" y="-661988"/>
            <a:ext cx="1771650" cy="1390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pic>
        <p:nvPicPr>
          <p:cNvPr id="27652" name="Picture 4" descr="http://static.blogstorage.hi-pi.com/photos/blogdaery.spaceblog.com.br/images/gd/1266971851/Mensagem-Cometas-e-Estrel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714487"/>
            <a:ext cx="4238617" cy="33273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00100" y="285728"/>
            <a:ext cx="7286676" cy="114300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PT" sz="3200" b="1" dirty="0" smtClean="0">
                <a:solidFill>
                  <a:srgbClr val="FFFF00"/>
                </a:solidFill>
                <a:latin typeface="Arial Narrow" pitchFamily="34" charset="0"/>
              </a:rPr>
              <a:t>Constituição do Sistema Solar</a:t>
            </a:r>
          </a:p>
        </p:txBody>
      </p:sp>
      <p:cxnSp>
        <p:nvCxnSpPr>
          <p:cNvPr id="6" name="Conexão recta 5"/>
          <p:cNvCxnSpPr/>
          <p:nvPr/>
        </p:nvCxnSpPr>
        <p:spPr>
          <a:xfrm>
            <a:off x="0" y="1071546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714348" y="4572008"/>
            <a:ext cx="1143008" cy="35719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</a:t>
            </a:r>
            <a:endParaRPr kumimoji="0" lang="pt-PT" sz="32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714348" y="5072074"/>
            <a:ext cx="3286148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Planetas</a:t>
            </a:r>
            <a:r>
              <a:rPr kumimoji="0" lang="pt-PT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principais</a:t>
            </a:r>
            <a:endParaRPr kumimoji="0" lang="pt-PT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b="0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714348" y="5572140"/>
            <a:ext cx="3214710" cy="5715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Satélites naturais ou luas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4143372" y="4572008"/>
            <a:ext cx="1857388" cy="500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Asteróides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4143372" y="5072074"/>
            <a:ext cx="1857388" cy="500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Cometas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4143372" y="5500702"/>
            <a:ext cx="2357454" cy="500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Meteoróides</a:t>
            </a:r>
            <a:endParaRPr kumimoji="0" lang="pt-PT" sz="16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6286512" y="4500570"/>
            <a:ext cx="1857388" cy="500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Poeiras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6286512" y="5000636"/>
            <a:ext cx="2643206" cy="5715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pic>
        <p:nvPicPr>
          <p:cNvPr id="14" name="Imagem 13" descr="Ss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196752"/>
            <a:ext cx="4648200" cy="2724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35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uia.heu.nom.br/images/So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3" y="0"/>
            <a:ext cx="7133141" cy="6840000"/>
          </a:xfrm>
          <a:prstGeom prst="rect">
            <a:avLst/>
          </a:prstGeom>
          <a:noFill/>
        </p:spPr>
      </p:pic>
      <p:cxnSp>
        <p:nvCxnSpPr>
          <p:cNvPr id="6" name="Conexão recta 5"/>
          <p:cNvCxnSpPr/>
          <p:nvPr/>
        </p:nvCxnSpPr>
        <p:spPr>
          <a:xfrm>
            <a:off x="0" y="1214422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57620" y="1785926"/>
            <a:ext cx="4572032" cy="5715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rPr>
              <a:t> 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</a:rPr>
              <a:t>O Sol é: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785918" y="2285992"/>
            <a:ext cx="6170458" cy="9989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estrela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que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nos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ilumina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e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aquece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7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785918" y="4857760"/>
            <a:ext cx="5214974" cy="9286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Tem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cerca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de 5 mil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milhões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de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anos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7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785918" y="4071942"/>
            <a:ext cx="5214974" cy="12144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É a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estrela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que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está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mais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perto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de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7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nós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7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700000"/>
              </a:solidFill>
              <a:effectLst/>
              <a:uLnTx/>
              <a:uFillTx/>
              <a:latin typeface="Aero" pitchFamily="2" charset="0"/>
              <a:ea typeface="+mn-ea"/>
              <a:cs typeface="+mn-cs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5918" y="3143248"/>
            <a:ext cx="5214974" cy="100013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700000"/>
                </a:solidFill>
                <a:latin typeface="Arial Narrow" pitchFamily="34" charset="0"/>
              </a:rPr>
              <a:t>Para </a:t>
            </a:r>
            <a:r>
              <a:rPr lang="en-US" sz="2400" b="1" dirty="0" err="1" smtClean="0">
                <a:solidFill>
                  <a:srgbClr val="700000"/>
                </a:solidFill>
                <a:latin typeface="Arial Narrow" pitchFamily="34" charset="0"/>
              </a:rPr>
              <a:t>nós</a:t>
            </a:r>
            <a:r>
              <a:rPr lang="en-US" sz="2400" b="1" dirty="0" smtClean="0">
                <a:solidFill>
                  <a:srgbClr val="700000"/>
                </a:solidFill>
                <a:latin typeface="Arial Narrow" pitchFamily="34" charset="0"/>
              </a:rPr>
              <a:t>, é a </a:t>
            </a:r>
            <a:r>
              <a:rPr lang="en-US" sz="2400" b="1" dirty="0" err="1" smtClean="0">
                <a:solidFill>
                  <a:srgbClr val="700000"/>
                </a:solidFill>
                <a:latin typeface="Arial Narrow" pitchFamily="34" charset="0"/>
              </a:rPr>
              <a:t>maior</a:t>
            </a:r>
            <a:r>
              <a:rPr lang="en-US" sz="2400" b="1" dirty="0" smtClean="0">
                <a:solidFill>
                  <a:srgbClr val="700000"/>
                </a:solidFill>
                <a:latin typeface="Arial Narrow" pitchFamily="34" charset="0"/>
              </a:rPr>
              <a:t> e a </a:t>
            </a:r>
            <a:r>
              <a:rPr lang="en-US" sz="2400" b="1" dirty="0" err="1" smtClean="0">
                <a:solidFill>
                  <a:srgbClr val="700000"/>
                </a:solidFill>
                <a:latin typeface="Arial Narrow" pitchFamily="34" charset="0"/>
              </a:rPr>
              <a:t>mais</a:t>
            </a:r>
            <a:r>
              <a:rPr lang="en-US" sz="2400" b="1" dirty="0" smtClean="0">
                <a:solidFill>
                  <a:srgbClr val="700000"/>
                </a:solidFill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700000"/>
                </a:solidFill>
                <a:latin typeface="Arial Narrow" pitchFamily="34" charset="0"/>
              </a:rPr>
              <a:t>brilhante</a:t>
            </a:r>
            <a:endParaRPr lang="en-US" sz="2400" b="1" dirty="0" smtClean="0">
              <a:solidFill>
                <a:srgbClr val="700000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2400" b="1" dirty="0" smtClean="0">
              <a:solidFill>
                <a:srgbClr val="700000"/>
              </a:solidFill>
              <a:latin typeface="Arial Narrow" pitchFamily="34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8728" y="214290"/>
            <a:ext cx="6143668" cy="85725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7200" b="1" dirty="0" smtClean="0">
                <a:solidFill>
                  <a:srgbClr val="FFFF00"/>
                </a:solidFill>
                <a:latin typeface="Arial Narrow" pitchFamily="34" charset="0"/>
              </a:rPr>
              <a:t>O Sol</a:t>
            </a:r>
            <a:endParaRPr lang="en-US" sz="7200" b="1" dirty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35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1928826"/>
          </a:xfrm>
        </p:spPr>
        <p:txBody>
          <a:bodyPr/>
          <a:lstStyle/>
          <a:p>
            <a:pPr algn="ctr">
              <a:buNone/>
            </a:pPr>
            <a:r>
              <a:rPr lang="pt-PT" sz="6000" dirty="0" smtClean="0">
                <a:solidFill>
                  <a:srgbClr val="FFFF00"/>
                </a:solidFill>
                <a:latin typeface="Arial Narrow" pitchFamily="34" charset="0"/>
              </a:rPr>
              <a:t>Características dos planetas</a:t>
            </a:r>
          </a:p>
          <a:p>
            <a:pPr algn="ctr">
              <a:buNone/>
            </a:pPr>
            <a:r>
              <a:rPr lang="pt-PT" sz="5800" dirty="0" smtClean="0">
                <a:solidFill>
                  <a:schemeClr val="bg1"/>
                </a:solidFill>
                <a:latin typeface="Arial Narrow" pitchFamily="34" charset="0"/>
              </a:rPr>
              <a:t>do</a:t>
            </a:r>
            <a:r>
              <a:rPr lang="pt-PT" sz="58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</a:p>
          <a:p>
            <a:pPr algn="ctr">
              <a:buNone/>
            </a:pPr>
            <a:r>
              <a:rPr lang="pt-PT" sz="8800" b="1" dirty="0" smtClean="0">
                <a:solidFill>
                  <a:schemeClr val="bg1"/>
                </a:solidFill>
                <a:latin typeface="Arial Narrow" pitchFamily="34" charset="0"/>
              </a:rPr>
              <a:t>Sistema Solar</a:t>
            </a:r>
            <a:endParaRPr lang="pt-PT" sz="4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cxnSp>
        <p:nvCxnSpPr>
          <p:cNvPr id="8" name="Conexão recta 7"/>
          <p:cNvCxnSpPr/>
          <p:nvPr/>
        </p:nvCxnSpPr>
        <p:spPr>
          <a:xfrm>
            <a:off x="0" y="1071546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472" y="357166"/>
            <a:ext cx="8343928" cy="107157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Arial Narrow" pitchFamily="34" charset="0"/>
              </a:rPr>
              <a:t>Planetas principais</a:t>
            </a:r>
            <a:endParaRPr lang="en-US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500034" y="1928802"/>
            <a:ext cx="1571636" cy="1928826"/>
            <a:chOff x="500034" y="1928802"/>
            <a:chExt cx="1571636" cy="1928826"/>
          </a:xfrm>
        </p:grpSpPr>
        <p:pic>
          <p:nvPicPr>
            <p:cNvPr id="20482" name="Picture 2" descr="http://t3.gstatic.com/images?q=tbn:ANd9GcSE1D2J_e3wHwz0bQE6whDH_AVcAp49Be39Ui8L7xdqTtAGdkA&amp;t=1&amp;usg=__awWKkD5Lf2EBMLcI3XcHR3TC9OQ=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035" y="1928802"/>
              <a:ext cx="1500198" cy="1415771"/>
            </a:xfrm>
            <a:prstGeom prst="rect">
              <a:avLst/>
            </a:prstGeom>
            <a:noFill/>
          </p:spPr>
        </p:pic>
        <p:sp>
          <p:nvSpPr>
            <p:cNvPr id="7" name="Rectangle 3"/>
            <p:cNvSpPr txBox="1">
              <a:spLocks noChangeArrowheads="1"/>
            </p:cNvSpPr>
            <p:nvPr/>
          </p:nvSpPr>
          <p:spPr bwMode="auto">
            <a:xfrm>
              <a:off x="500034" y="3357562"/>
              <a:ext cx="1571636" cy="500066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ero" pitchFamily="2" charset="0"/>
                  <a:ea typeface="+mn-ea"/>
                  <a:cs typeface="+mn-cs"/>
                </a:rPr>
                <a:t> 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itchFamily="34" charset="0"/>
                </a:rPr>
                <a:t>Mercúrio</a:t>
              </a:r>
              <a:endPara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31" name="Grupo 30"/>
          <p:cNvGrpSpPr/>
          <p:nvPr/>
        </p:nvGrpSpPr>
        <p:grpSpPr>
          <a:xfrm>
            <a:off x="2643174" y="1857364"/>
            <a:ext cx="1571636" cy="2000264"/>
            <a:chOff x="2643174" y="1857364"/>
            <a:chExt cx="1571636" cy="2000264"/>
          </a:xfrm>
        </p:grpSpPr>
        <p:pic>
          <p:nvPicPr>
            <p:cNvPr id="20484" name="Picture 4" descr="http://zuserver2.star.ucl.ac.uk/~idh/apod/image/0509/venus180hem_magellan_big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43174" y="1857364"/>
              <a:ext cx="1428760" cy="1428761"/>
            </a:xfrm>
            <a:prstGeom prst="rect">
              <a:avLst/>
            </a:prstGeom>
            <a:noFill/>
          </p:spPr>
        </p:pic>
        <p:sp>
          <p:nvSpPr>
            <p:cNvPr id="19" name="Rectangle 3"/>
            <p:cNvSpPr txBox="1">
              <a:spLocks noChangeArrowheads="1"/>
            </p:cNvSpPr>
            <p:nvPr/>
          </p:nvSpPr>
          <p:spPr bwMode="auto">
            <a:xfrm>
              <a:off x="2857488" y="3286124"/>
              <a:ext cx="1357322" cy="571504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ero" pitchFamily="2" charset="0"/>
                  <a:ea typeface="+mn-ea"/>
                  <a:cs typeface="+mn-cs"/>
                </a:rPr>
                <a:t> 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itchFamily="34" charset="0"/>
                </a:rPr>
                <a:t>Vénus</a:t>
              </a:r>
              <a:endPara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4786314" y="1928802"/>
            <a:ext cx="1714512" cy="1928826"/>
            <a:chOff x="4786314" y="1928802"/>
            <a:chExt cx="1714512" cy="1928826"/>
          </a:xfrm>
        </p:grpSpPr>
        <p:pic>
          <p:nvPicPr>
            <p:cNvPr id="20486" name="Picture 6" descr="http://www.paodeacucarverde.com.br/wp-content/uploads/terra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86314" y="1928802"/>
              <a:ext cx="1714512" cy="1357322"/>
            </a:xfrm>
            <a:prstGeom prst="rect">
              <a:avLst/>
            </a:prstGeom>
            <a:noFill/>
          </p:spPr>
        </p:pic>
        <p:sp>
          <p:nvSpPr>
            <p:cNvPr id="21" name="Rectangle 3"/>
            <p:cNvSpPr txBox="1">
              <a:spLocks noChangeArrowheads="1"/>
            </p:cNvSpPr>
            <p:nvPr/>
          </p:nvSpPr>
          <p:spPr bwMode="auto">
            <a:xfrm>
              <a:off x="5143504" y="3357562"/>
              <a:ext cx="1071570" cy="500066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itchFamily="34" charset="0"/>
                </a:rPr>
                <a:t>Terra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7143768" y="1928802"/>
            <a:ext cx="1351316" cy="2000264"/>
            <a:chOff x="5857884" y="1928802"/>
            <a:chExt cx="1351316" cy="2000264"/>
          </a:xfrm>
        </p:grpSpPr>
        <p:pic>
          <p:nvPicPr>
            <p:cNvPr id="20488" name="Picture 8" descr="http://galileu.globo.com/edic/160/imagens/marte_04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857884" y="1928802"/>
              <a:ext cx="1351316" cy="1357322"/>
            </a:xfrm>
            <a:prstGeom prst="rect">
              <a:avLst/>
            </a:prstGeom>
            <a:noFill/>
          </p:spPr>
        </p:pic>
        <p:sp>
          <p:nvSpPr>
            <p:cNvPr id="23" name="Rectangle 3"/>
            <p:cNvSpPr txBox="1">
              <a:spLocks noChangeArrowheads="1"/>
            </p:cNvSpPr>
            <p:nvPr/>
          </p:nvSpPr>
          <p:spPr bwMode="auto">
            <a:xfrm>
              <a:off x="6072198" y="3429000"/>
              <a:ext cx="1071570" cy="500066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kern="0" dirty="0" smtClean="0">
                  <a:solidFill>
                    <a:schemeClr val="bg1"/>
                  </a:solidFill>
                  <a:latin typeface="Arial Narrow" pitchFamily="34" charset="0"/>
                </a:rPr>
                <a:t>Marte</a:t>
              </a:r>
              <a:endPara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cxnSp>
        <p:nvCxnSpPr>
          <p:cNvPr id="13" name="Conexão recta 12"/>
          <p:cNvCxnSpPr/>
          <p:nvPr/>
        </p:nvCxnSpPr>
        <p:spPr>
          <a:xfrm>
            <a:off x="0" y="1071546"/>
            <a:ext cx="9001156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7" name="Grupo 26"/>
          <p:cNvGrpSpPr/>
          <p:nvPr/>
        </p:nvGrpSpPr>
        <p:grpSpPr>
          <a:xfrm>
            <a:off x="428596" y="4429132"/>
            <a:ext cx="1357322" cy="2071702"/>
            <a:chOff x="7500958" y="1928802"/>
            <a:chExt cx="1357322" cy="2071702"/>
          </a:xfrm>
        </p:grpSpPr>
        <p:pic>
          <p:nvPicPr>
            <p:cNvPr id="7170" name="Picture 2" descr="http://t2.gstatic.com/images?q=tbn:ANd9GcTaosahkLDZXXGJ5tvcktujKKkDNQZjcHhfJ74_8YOjpS9c6eI&amp;t=1&amp;usg=__oKenn0w1MhS0P7SP3kugM50jUik=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500958" y="1928802"/>
              <a:ext cx="1357322" cy="1357322"/>
            </a:xfrm>
            <a:prstGeom prst="rect">
              <a:avLst/>
            </a:prstGeom>
            <a:noFill/>
          </p:spPr>
        </p:pic>
        <p:sp>
          <p:nvSpPr>
            <p:cNvPr id="15" name="Rectangle 3"/>
            <p:cNvSpPr txBox="1">
              <a:spLocks noChangeArrowheads="1"/>
            </p:cNvSpPr>
            <p:nvPr/>
          </p:nvSpPr>
          <p:spPr bwMode="auto">
            <a:xfrm>
              <a:off x="7500958" y="3429000"/>
              <a:ext cx="1357322" cy="571504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itchFamily="34" charset="0"/>
                </a:rPr>
                <a:t>Júpiter</a:t>
              </a:r>
              <a:endPara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071670" y="4500570"/>
            <a:ext cx="2039555" cy="1928826"/>
            <a:chOff x="428596" y="4572008"/>
            <a:chExt cx="2039555" cy="1928826"/>
          </a:xfrm>
        </p:grpSpPr>
        <p:pic>
          <p:nvPicPr>
            <p:cNvPr id="7172" name="Picture 4" descr="http://4.bp.blogspot.com/_uqRLzBLiAF0/TESh4Rz0-bI/AAAAAAAAAik/B5nftK2XsYI/s1600/saturno_intr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28596" y="4572008"/>
              <a:ext cx="2039555" cy="1428760"/>
            </a:xfrm>
            <a:prstGeom prst="rect">
              <a:avLst/>
            </a:prstGeom>
            <a:noFill/>
          </p:spPr>
        </p:pic>
        <p:sp>
          <p:nvSpPr>
            <p:cNvPr id="17" name="Rectangle 3"/>
            <p:cNvSpPr txBox="1">
              <a:spLocks noChangeArrowheads="1"/>
            </p:cNvSpPr>
            <p:nvPr/>
          </p:nvSpPr>
          <p:spPr bwMode="auto">
            <a:xfrm>
              <a:off x="785786" y="5929330"/>
              <a:ext cx="1357322" cy="571504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err="1" smtClean="0">
                  <a:solidFill>
                    <a:schemeClr val="bg1"/>
                  </a:solidFill>
                  <a:latin typeface="Arial Narrow" pitchFamily="34" charset="0"/>
                </a:rPr>
                <a:t>Saturno</a:t>
              </a:r>
              <a:endPara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4500562" y="4357694"/>
            <a:ext cx="1428760" cy="2000264"/>
            <a:chOff x="2786050" y="4572008"/>
            <a:chExt cx="1428760" cy="2000264"/>
          </a:xfrm>
        </p:grpSpPr>
        <p:pic>
          <p:nvPicPr>
            <p:cNvPr id="7174" name="Picture 6" descr="http://t1.gstatic.com/images?q=tbn:ANd9GcT_OuOsbDgrPzmdn7btzBCtGt96ktYLOqnjH3KxXfkGcRHNTy4&amp;t=1&amp;usg=__wd1Cyf7bv52rcB9d_Ig1SghYMnE=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6050" y="4572008"/>
              <a:ext cx="1428760" cy="1428760"/>
            </a:xfrm>
            <a:prstGeom prst="rect">
              <a:avLst/>
            </a:prstGeom>
            <a:noFill/>
          </p:spPr>
        </p:pic>
        <p:sp>
          <p:nvSpPr>
            <p:cNvPr id="20" name="Rectangle 3"/>
            <p:cNvSpPr txBox="1">
              <a:spLocks noChangeArrowheads="1"/>
            </p:cNvSpPr>
            <p:nvPr/>
          </p:nvSpPr>
          <p:spPr bwMode="auto">
            <a:xfrm>
              <a:off x="2857488" y="6000768"/>
              <a:ext cx="1357322" cy="571504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itchFamily="34" charset="0"/>
                </a:rPr>
                <a:t>Urano</a:t>
              </a:r>
              <a:endPara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6715140" y="4357694"/>
            <a:ext cx="1428760" cy="2071702"/>
            <a:chOff x="6715140" y="4357694"/>
            <a:chExt cx="1428760" cy="2071702"/>
          </a:xfrm>
        </p:grpSpPr>
        <p:pic>
          <p:nvPicPr>
            <p:cNvPr id="7176" name="Picture 8" descr="http://uranoort.no.sapo.pt/MenuPrincipal/Neptuno/neptuno1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715140" y="4357694"/>
              <a:ext cx="1357321" cy="1357322"/>
            </a:xfrm>
            <a:prstGeom prst="rect">
              <a:avLst/>
            </a:prstGeom>
            <a:noFill/>
          </p:spPr>
        </p:pic>
        <p:sp>
          <p:nvSpPr>
            <p:cNvPr id="22" name="Rectangle 3"/>
            <p:cNvSpPr txBox="1">
              <a:spLocks noChangeArrowheads="1"/>
            </p:cNvSpPr>
            <p:nvPr/>
          </p:nvSpPr>
          <p:spPr bwMode="auto">
            <a:xfrm>
              <a:off x="6786578" y="5857892"/>
              <a:ext cx="1357322" cy="571504"/>
            </a:xfrm>
            <a:prstGeom prst="rect">
              <a:avLst/>
            </a:prstGeom>
            <a:noFill/>
            <a:ln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err="1" smtClean="0">
                  <a:solidFill>
                    <a:schemeClr val="bg1"/>
                  </a:solidFill>
                  <a:latin typeface="Arial Narrow" pitchFamily="34" charset="0"/>
                </a:rPr>
                <a:t>Neptuno</a:t>
              </a:r>
              <a:endPara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ero" pitchFamily="2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23" name="Picture 2" descr="http://t3.gstatic.com/images?q=tbn:ANd9GcSE1D2J_e3wHwz0bQE6whDH_AVcAp49Be39Ui8L7xdqTtAGdkA&amp;t=1&amp;usg=__awWKkD5Lf2EBMLcI3XcHR3TC9OQ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0"/>
            <a:ext cx="7039897" cy="6643710"/>
          </a:xfrm>
          <a:prstGeom prst="rect">
            <a:avLst/>
          </a:prstGeom>
          <a:noFill/>
        </p:spPr>
      </p:pic>
      <p:sp>
        <p:nvSpPr>
          <p:cNvPr id="19" name="Oval 18"/>
          <p:cNvSpPr/>
          <p:nvPr/>
        </p:nvSpPr>
        <p:spPr>
          <a:xfrm>
            <a:off x="6572264" y="434973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Mercúrio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2143108" y="2285992"/>
            <a:ext cx="7000892" cy="2500330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PT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É</a:t>
            </a:r>
            <a:r>
              <a:rPr kumimoji="0" lang="pt-PT" sz="2400" b="1" i="0" u="none" strike="noStrike" kern="0" cap="none" spc="0" normalizeH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o planeta mais próximo do Sol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É</a:t>
            </a:r>
            <a:r>
              <a:rPr lang="pt-PT" sz="2400" b="1" kern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um planeta rochoso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Não</a:t>
            </a:r>
            <a:r>
              <a:rPr kumimoji="0" lang="pt-PT" sz="2400" b="1" i="0" u="none" strike="noStrike" kern="0" cap="none" spc="0" normalizeH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tem atmosfera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É extremamente</a:t>
            </a:r>
            <a:r>
              <a:rPr lang="pt-PT" sz="2400" b="1" kern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quente durante o dia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Não</a:t>
            </a:r>
            <a:r>
              <a:rPr kumimoji="0" lang="pt-PT" sz="2400" b="1" i="0" u="none" strike="noStrike" kern="0" cap="none" spc="0" normalizeH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tem luas</a:t>
            </a:r>
            <a:endParaRPr kumimoji="0" lang="pt-PT" sz="24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9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2" name="Picture 4" descr="http://zuserver2.star.ucl.ac.uk/~idh/apod/image/0509/venus180hem_magellan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14261"/>
            <a:ext cx="6643734" cy="6643739"/>
          </a:xfrm>
          <a:prstGeom prst="rect">
            <a:avLst/>
          </a:prstGeom>
          <a:noFill/>
        </p:spPr>
      </p:pic>
      <p:sp>
        <p:nvSpPr>
          <p:cNvPr id="15" name="Oval 14"/>
          <p:cNvSpPr/>
          <p:nvPr/>
        </p:nvSpPr>
        <p:spPr>
          <a:xfrm>
            <a:off x="214282" y="789477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Vénus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928794" y="2357430"/>
            <a:ext cx="5929354" cy="2786081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PT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É</a:t>
            </a:r>
            <a:r>
              <a:rPr kumimoji="0" lang="pt-PT" sz="2400" b="1" i="0" u="none" strike="noStrike" kern="0" cap="none" spc="0" normalizeH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um planeta rochoso.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É</a:t>
            </a:r>
            <a:r>
              <a:rPr lang="pt-PT" sz="2400" b="1" kern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o planeta mais quente do Sistema Solar devido à atmosfera que apresenta.</a:t>
            </a:r>
            <a:endParaRPr kumimoji="0" lang="pt-PT" sz="2400" b="1" i="0" u="none" strike="noStrike" kern="0" cap="none" spc="0" normalizeH="0" noProof="0" dirty="0" smtClean="0">
              <a:ln>
                <a:noFill/>
              </a:ln>
              <a:solidFill>
                <a:schemeClr val="accent3">
                  <a:lumMod val="9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 É um planeta que roda sobre si mesmo em sentido contrário ao dos outros planetas.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Não tem luas</a:t>
            </a:r>
            <a:r>
              <a:rPr lang="pt-PT" sz="2000" b="1" kern="0" dirty="0" smtClean="0">
                <a:solidFill>
                  <a:schemeClr val="accent3">
                    <a:lumMod val="95000"/>
                  </a:schemeClr>
                </a:solidFill>
                <a:latin typeface="Arial Narrow" pitchFamily="34" charset="0"/>
              </a:rPr>
              <a:t>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3" name="Picture 6" descr="http://www.paodeacucarverde.com.br/wp-content/uploads/ter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04"/>
            <a:ext cx="7798021" cy="6173434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928794" y="2571744"/>
            <a:ext cx="5286380" cy="2071702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PT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PT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É</a:t>
            </a:r>
            <a:r>
              <a:rPr kumimoji="0" lang="pt-PT" sz="2400" b="1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o terceiro mais próximo do Sol.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rgbClr val="FFFF00"/>
                </a:solidFill>
                <a:latin typeface="Arial Narrow" pitchFamily="34" charset="0"/>
              </a:rPr>
              <a:t> É um planeta rochoso.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FFFF00"/>
                </a:solidFill>
                <a:latin typeface="Arial Narrow" pitchFamily="34" charset="0"/>
              </a:rPr>
              <a:t>Tem atmosfera.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rgbClr val="FFFF00"/>
                </a:solidFill>
                <a:latin typeface="Arial Narrow" pitchFamily="34" charset="0"/>
              </a:rPr>
              <a:t>Tem um satélite natural (lua)– a Lua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0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9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715140" y="571480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Terra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QUBAQAAAAAAAAAAAAAAAAECAwQFBgf/xAA7EAACAgEDAgQDBgUCBQUAAAABAgMRAAQSITFBBRMiUTJhcQYUI4GRoUJSsdHwFeEzQ2JykiQ0gsHx/8QAGQEBAAMBAQAAAAAAAAAAAAAAAAECAwQF/8QAJBEAAgMAAwABAwUAAAAAAAAAAAECAxESITFBBCKBMlFhcZH/2gAMAwEAAhEDEQA/APFMMMM94yDDDDADDDFwBMMWvbJBA9WwCj3Y1gEWGSmNF+KUf/FScKh/nf8A8R/fA0iwyWof53/8R/fDy4z0lr/uU4GkWGSmBuq0w/6TeRkV1/TAEwwwwAwxcTADDDDADDDDADDDFHXAExcTHqpY8c/LIAldu+PEYUXIa9gOuLuWMELy/wDN2H0yImzZwCXzSB+GNvzHU/nkZJJsmzjcUV3wAvDFK8+kGj0sdclWLdKACdpsg9LAv+2RoIuTxgOT1Aod8kG3a+0c8Hjt+eNoBhuBAIv/AHyORI0XW4HockEpIqQBx8+v6452sDbGF44Knt06Yi7imzaCboWPhyOXWjBvlhxcZJPseuRkV9fbJGjdW5QqVWyO/wBcXcHFSfEP4v75ZNEdoixMe6srURRxuWAmGGGAGGGGALhl3w6TRJKF12mMkRu2VmDDg1VEDrWX0j8BfTh2bWhmFKgondxxdVXa8wndweNMnDFRN7Ko7mhkpby0/DYHsTXW+30y/rRoYoEHhqSlnsvJKRuSr4FcVVG8y3I4CmwAO3yy0J81vhX0beHBwxyIWHYCwOTXXNCQRQWG48E1ko0rHvR+fQc11+uW4YN7xM6kiThwNpJs9ulXyR9M2fCfDnGuMf3Yai5CsKRGtzAihbccCx1vr1vMpWYThkafQsYZSVbzo9tbjtVPUAbN9DYHHc5NDo9xBijuXayUOimu5sAHbZsHtfvnc+H+DsumglOkVn9JkZlsooHBbcfSW7nj8s0F8Aj0yPptSphCVvnaBowAXHV6pSB6QeBY6DOeV5OHBf6FqPTCiOnlAiYxjcCyg7q738uK5zOghPrWbbdWrK1qp7dD1vnv3z1TV+E6GKGSTk6dF9aAAF7P4ZW/4yVPQ+x68mnN9mUdtZ5Mir5KCP8AEjaOJgRGasDk7uvFnf0rrCv/AHGHmmr0AjEarIjykAswNLz+XzHJrHaDWxeHuS+khmLAMPMF1QYcH6n9s6Px7wJIIZdbDtjiZyHpSqudoZPLDUx4JFc9Mw9Z4e2ljijljJZQCUC8kGj17Hrx/wBJ+mavjZHJDwsjxvSPFZ8B08isSFvjn34H098w5yZJHJXkNyFWq/8AvCW1LJ5aodxDAXa89MjTeFrcdp6gd8VURr7iS5NgGUgo3A/hPtjHUqSDwR2xzURaigCe+O/4kZ/mUcfMZ0op4Q4YpxMkBhhhgD0UsRV9a6ZY00O6ZPrZ3WARkUXqtbIHXp3/AMOaBHl6G1pTIRTAX+X9f0znsnnRScs6IJi5Dsw5ajt573Vc+2UmBv4ay1Nuj2qzcAcMvvkDIRRDblPcDJrfXZaK6H6ONmlFLuuxXI7Zd0OjLzoEUyNIhPlkFbHXqe3Tn65VTTuacMyoCCXIraPf59+B7HO5+yWnjUxTT6h1LSGIbwQdpBtSxB6Lzssdb7DK2Tcey6RB4R4L93ZtRDtR1DRxCUA7mFbtp5phzwPbmr57/R+Hx6Tz01AbUhUtA5KpGzFiVsdFAoDg1dA88U5vNI0sGjkdU2LKWLNuZbJC3ZvduPHt1yzG4jibyZtPqFhiRIQ+qKllHJJK8HkDirAFg5xSk5Fi/FNHBqGnnGpQM20wj8SPe3IVW7n0H8jz2zL/ANUhGoEUswjhKMiB2XdRHwszLwwHFC6/O85Pxn7Qzq3l6ASEnd93Ekm1THu2igTzwtV1+nIPMr414gZQZdXIGtlQO9CMHuCfUOfp0H0F4UNrSHJI9R1HiWmWIM+pilhtZEDkELIOFAAFkWpbiqNnpwX6rxSKF0iaQbZZN6yIAXO5b3DaB7rt46MOe2eWDxCfyUV9ZFqGilZ4t7EBbHNA0QbJPJHPvZy74Z9otRDM8Ejj7tK1skrKACSBuDV04U8dK46ZZ/TtEckekRzpM+jjeRZ9QxsLXmbnongdvSB0BAtRXfMXXeDxvoPM1EIZNPTy6bTuG5vbtVbPvQ9+et3jPDfEdLqNN5406CMTjz9qlSCFockXZrdxz7WTmxFHFL5yzSqzNsWCWKZpNykqoDABeAfVV/3zLuLLHlur8On07hQkZlJbY2+9u1fh5o7unHW+OMzdTCEkk9bMsVAsCOSQD197v9M9H8V0RmqJNGywkeWshCHYeQPRZ4APyqzwCOOF1mkmMssc82nUq7GQ7GDBhzzYH0/Me+dVc9K4YrjngVgjFWBHUHHSli25q9Qvjj9u2MzrXhUkmADWvwsLGRZMPVCR/KbH0ORYAmGGGSCxDGZGReik0TmlId/kiNGKhgoQEmu9Ht3v8/0pw8IGbqaUWe3y75o62eN52MUkjeYxpRQ5HI/t+ueffJtrEYSbckjP1SFPMDPGx3+mubocn8+MiXdKQxUmugocn+3THTvuLycAsbNbhzz798iBDPuIG0cEMfr7DN64vjh0LpGjCTH/AOqihto+pcdGFWQLvse939M9L+yMEEmokmjmm3Qko8hO0gWxK7f4l5HN36iTRFngPBdRHFrBexpL2KaGzmgW9VcAX26/Xj1fwDQ6Tw4xQfddTMI3EbyPyBVAug6haqh1ADdScwveLCyIfEfu3hiQ/eNSrFqhmR5OZQLAG4dOt2BQ/QZyf2w8blV4tJBOPNjJ2ww0VBJbbYPeq45v+vUePzLtkieOaPUq5bTloy3mhfUVUte2xZ6XatR755j4trX1U8mqfzI2jPlqHIMp6jl7s9bPFc/rFEFJ6yJPCpPI+keHyFSOVVJILWVb3Bvg/oRR+eUVeWaZiCRuBX4qAB7X7Y0/iyWWst6iR79T1yQUmxjYo2gbofn887UsRRsaEcliXQFh2YC/8rGh5ISU5Ct1W/izb8N8U8Y8gHRaCF49OiqzrpQ1AsaLHuSWqzzkjeIeLbXR9ABuXYa03KAqOlfIjMHbOMsaX+hd+kHh2ubTThg0BRSrLuHDVTbPkOL6i6AzvYJ0fRSLBG9RTKZCHVmG5hSgkeleAL6UOpoHPNtNBq4iyLBMUPX8Pglea5H1zrPsymjSWOZTqDApCgTALExelslT6iAx4q6s9qyLYprUWidA+nj+6xQyKIhKrBVShTx/ntu9tnpwbo8jkfHtJUr6iSFdQiIsUBcuaULwaqyODzdGxffOyid08NSXS6mQR6ZDID57ssyAUBb9LALcDqe3UYnjqa7Vq8mqkJkUsIREhkBA4sMBdg0PavpzjW2mWZwWrRSDKqkq0jfibdqt7UK4/XKhr2y3qfT6GdiwAUh1NivqBQr+uVD1zvj2ihLp+ZNv8wIyI9ccjbWVvY3izjbK6+xIyw+SPDDDJBe0jU6FCAQ6lTVsCDd/51yyDLGT5gWJ1X0MTwRfa+O+Z+mkZZl+tUTluegZeAQrmozZrnij+Wcdse8MpJqQmqFq3lstb6K0A11QAA6jrzXfKaUG3BqrkdyOtZNLujjQ2o3eoBWrr14/b9cYGDS71UKBzTeoD2GXqXFYjc6D7M/eYWeVZoVSlUpLJXmkkkAEd6AHbrXfPXPBpTJp9O6nzX2mSdiu0BvgKfCLIJIoDtXGeReDbmIT78qRAbZI2m2rIa2E2b5AYdq44z1DwTUayWJtRJKJUSfasEkwQqO4XmmoD37V0sDn+o9JRS8VGm8pjozMH2fihyQJQVBYLxzyDe4gmvrnm5Ok0n3qPWwSzzCZXWRHKlFprWveyPeq+WenaiBhN5iDfFqI3jSUPZUqSAxv0n6fME3nmn2i0p0WsaGOF4tO4BWR5B6lIFXXsSOfrk0JP7WRIhDeAksYYtXuMbkjcKU0ar3HQc/PM3YRIp4sISoHuB/cH9MhsxvzywJBHyyV2AApiyA+l/b8s6oVuHj3+zOW6aMUGp08Ea6fTaxddv3yyK+6Nk4KihfIPPP6ZE3i2v2yQnWSNEgOxTRHt368YjeK65otp1zBOnF3+nb9sZoRojqFGtMw0irubygNzsBx1/zrlFD5sSf4G54Pk8R1s8zCaZnHkbHDKPhoEj9QM2/stIH2TF1KQyeaVWIylyAAEk59K9QGHuRzlJdH4IzxufEJCZCiFBHzzW42fY2M6XwrRQRTaeHSuwjmVY3YHlTe3kLXcrbE8cj5HF2wa4xjn4LrfTdZotOjyytDHOq/iNp5SKUjaqrfQHgX6eV+gznvtMunt10EG2OR5HcmdQrliboD4vrfUDjoc6GOGTTJC2m1aNoFUSojLGzup9jZIB6Eck+4u8wPtBqUVxNr4YGjsCQIrg2QSdoBC7gRz25Fk3eZw/UWOL1ckm+WGUKwQWyklSWIs18r7dwB0zNaixNVZ6DtlvWlXd5N+4swYMxotd3Q5FWD+uU89CPhQXH6r/3En/cf64ibmKpZot0+eE53TOfck5YfJHhhhkgejUavg9eLy5PqAFDqF3vyfT8gL6+95RHXJRTwi+Cpr6A5nKCfpDWkjyMQQzWtGvV3P9cIHTduliD+khfme3fIGO1mCtY5F+4wRjYBYgfLHHotpseHzqjKmxiASVjYWnXknoSDZUi7o9c7rwbxQlHTmRpIBu8tBGjI/GwqLXniyR1LcjjPNIHkSN1QEF0K7g20Vxd+/bOj0WskqNoGZCQFj8khQbPrDADdypJ+Zo5hbDSUejyahtFp4o30ypp44yQRAitHGRwNoB3FSBx09PN1nKeOeGp4lp3m0jrEmnJKuI9u81yeAQQeORY6dB12/C5lmgWFZhJpIowQPM3NKgU2CHsbh16dLoGxT/u3nlodJqYTqIgmoWMRoXUmjSgBaNEUSOSfqTyxfF6WPKZ4G8tXmEqFn2KzoeoHIvvXHzF5EIdSjbIgzUapRdnuP2z0LxjwCJ4n1EOnhjk2hkWeUD0bWB+EkBQQOLu+LqswfEvA4odaunjfyXCB3XyyQDYW16ckmqAPS7zsjcmZuJzgWXgiP1dwI+n7YqadiRJKS67gGVGDNz0/z6Z0cv2U1wRT9582eRA8ik+pAehPPPPpqzbZb8N+z6arURgSkSQyBZXJKBQTakDggEXxYJ9+RlnakOLMvwXwyKXVWZULRt+JG/wldwrnbwOKNc88dxnc+GKsjuG0fm+TKzLLqZOYZFo0EQ9DQPbqL65b8N0yaN/LQCeSL0SSCfiNgt7WBArowHyYnpkyT6eMza2ZDptUE3RvRqQAbgp45sHp0vv2zjnY5MukU9aNIqzHWKY4kj3PGiFQ59KlVLL2X5e3S7zhfEJYA24B4/u5O2BufKoqCpHNDn62T1zp/FNdDJo0eBH2QxIzwTsAIz8IQj3A20OT86GcX4tr1aRjsdw6loizbksmiQO444u779KF6ovQzL1SgOyI8bBTSlf4h0BBoEj65VPBOSPZp+Tu6ktZJyPvnckUJIP+ICf4ef0yNrvnrk0YqJmo2x21/n5ZE5tieT9ckhDcMMMkkMkhIshvhbg/LI8UGsAVwQxB6jE75KfxE3fxKOR8siyASKwb03ts3ZPAy/oNS0Q3knfRCEItlapvV1HHf65mZJGzLTjb6TxYB/Y9cpKOknc+A69m8yOWTTxRlPw9wFk3fQck13+Q+LpnQeHa/wD1FoooGdXMTqYgfL3kAUrMF60FsEfMVWeaQauFGXfHUbCmKGyvqsWD1oDpeanh3ik/lLE7vqSeY2LBSoprUk8UaF8jOWdXyW09B2eXr5pToYvIZUkjkeIGiCCdvJJWieoXnv3yHVwnU1o5Io5I3cCEy7G2gkllDHoQq8UQewHBGYXg/i+mTUQtqUhMSt95JYHZe0jgk+klStiuNt30zXbxVXKRz+RCJJNsRY70J+IMOWABVh26g830xcWmAi0Twu8qQ6iWRQ8UkPnqqzGytgXd1+VfOwbmh02o3STajTySCba6xo3mbacm7FV1rjkbSK5s0R4lpj4ww08MUkZjrfEVQRklaZTRa1vd3rqCeBianxOCY6kxHcIkDLp5Q0XmEWzMVKnj1e/Ar2vGMF9NOmlSB5Y/D5i7SDymC7kVnJAs3yoYAjqK6jpmf4p4h4dCmpJCRrMwG1RtEakcOi/8z1dx0N81zmDq/FF1Gqim0+m07Ab4n05ocdSbA4BIJ7c3djk4mo8VaXUGVoWjRVkUOCW4NV8Rvj2vrXzu8am+xpN4trU+8PIi7nUMPOILWT6rBJ4ILVQ45J71mDNUZCKQasHcvIPfJdVqjKOaNgAmqsjvQ+Xv88rEgKRXJ9x0GdkI4irGnFVSzAAWSaxOuWIl8v1FgrVxf9cu3iKt4MlaiFVrC8f75Fj5m3SMbu+/OR4XfZKDDDDLAMMMMAcrFSCMc62Ny9O49sjxyMVN9fcHvkATAHLum8Pm1kE0+nC+XCV8wM4BG40KHUj6ZZX7PeJtIy+QAFNbywA+v0+eZythF5Jhd+GVuYCr4yfT6jUKHSGRhvXa9d1HY/LJPEPDdX4cEGsh8ovdAsCT0/vlPobGWTjNaiTVj1vlokMrRmAMdyRj46HexfNAZIfEdZJshiqQhCWCOSvQgbgfTwCR+ZzJDE8E/O+vOCCySTW0XXTKcFpOmtF4lOvmS/ffWSopgxYoONp68VXv8PyxP9TaSNvVOm1wyqstsT3JY89u3/7nyurx+gla6KWJ79B+36Ym0bQoZBu4sg5GL0EssyFn2AI17SFuio7dT7Vkc/E5oUl8KSaW+3uKyV1MTIjJcYrdQsH8/wAu3YYDcHVgL459j+ny79cqp4tQwroNyhS1c87uB+uNkVrsg12OWGtWZIgteoen+IH5nrltdMwVUl/DAAIPS76j3yZW8WZzmolHTxBxbmkv9T7Ys9iStxLEc81x2H7ZanRYkUEgNtsqoBFcGup/fM+Zw7swvn3NnEJc3q8Ii+T0YTiYYZ0FwwwwwAwwwwAwwwwB8btGwZCQwNgg0Qflln75NIgjknlABtac1f0yni3lXFP1Amm82T1O5kA/iLE1+vTIgtmrA+ZwV2U2pIPuMkE1/GqsfeqP7ZKSS6HZFiryel5J+CTyHX8wcAkJ/wCaw+ZT/fBGjBbemz16AZMigsR5h2LwDX9+mSIkCyKGlLXww2dP3/yss6aPQBfUkzyDkHoG46VX0/znMLZpIq58V4RFGaaULIxUuacdG461298kTSSMoDB3RmtSpqzXtlmKfTxSMzQDy1BoVyOOlnmug/y8im1aSHh/NZCQjewPbnnuc5HZPcSMnZNvwkeKHRrDLtZu/q4vrRF8E9P7ZVmmKDf5rH2ToRxXJ/zrjZpSrWjAGtvJ3WK9/pkmg8NfXRM+mlj3KAWVjVc97FdibyyjiUrGWhW36UiwZb6E2QK/bIDm4fsx4gIfNY6cJt3AiZTfF8UfbMzXaRtFO0Ejq0icOF5Cn2vvnVXbXLqL02zCrhhhm4DDDDADDDDADDDDADDDDADFwwwAvFBwwyAPErbVUmwt0K98lXVP6AT6VNke+GGVdcX8ENIa0+47mvcbs+/X/bGPIWNlmJuzhhhQS8GIZd4l4YZP8Ei2ffE/PDDGZ4BMMMMsAwwwwD/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2" name="Picture 8" descr="http://galileu.globo.com/edic/160/imagens/marte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28249"/>
            <a:ext cx="6500858" cy="6529751"/>
          </a:xfrm>
          <a:prstGeom prst="rect">
            <a:avLst/>
          </a:prstGeom>
          <a:noFill/>
        </p:spPr>
      </p:pic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1714480" y="2786058"/>
            <a:ext cx="5786478" cy="1857388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baseline="0" dirty="0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É um planeta rochoso</a:t>
            </a:r>
            <a:r>
              <a:rPr lang="pt-PT" sz="2400" b="1" kern="0" dirty="0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 conhecido por 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t-PT" sz="2400" b="1" kern="0" dirty="0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“ Planeta Vermelho ”</a:t>
            </a:r>
            <a:endParaRPr lang="pt-PT" sz="2400" b="1" kern="0" baseline="0" dirty="0" smtClean="0">
              <a:solidFill>
                <a:schemeClr val="accent3">
                  <a:lumMod val="85000"/>
                </a:schemeClr>
              </a:solidFill>
              <a:latin typeface="Arial Narrow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2400" b="1" kern="0" dirty="0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Tem atmosfera.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t-PT" sz="2400" b="1" kern="0" dirty="0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Tem duas luas Deimos e </a:t>
            </a:r>
            <a:r>
              <a:rPr lang="pt-PT" sz="2400" b="1" kern="0" dirty="0" err="1" smtClean="0">
                <a:solidFill>
                  <a:schemeClr val="accent3">
                    <a:lumMod val="85000"/>
                  </a:schemeClr>
                </a:solidFill>
                <a:latin typeface="Arial Narrow" pitchFamily="34" charset="0"/>
              </a:rPr>
              <a:t>Phobos</a:t>
            </a:r>
            <a:endParaRPr lang="pt-PT" sz="2400" b="1" kern="0" dirty="0" smtClean="0">
              <a:solidFill>
                <a:schemeClr val="accent3">
                  <a:lumMod val="85000"/>
                </a:schemeClr>
              </a:solidFill>
              <a:latin typeface="Arial Narrow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pt-PT" sz="2000" b="1" kern="0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PT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4282" y="214290"/>
            <a:ext cx="214314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rgbClr val="002060"/>
                </a:solidFill>
                <a:latin typeface="Arial Narrow" pitchFamily="34" charset="0"/>
              </a:rPr>
              <a:t>Marte</a:t>
            </a:r>
            <a:endParaRPr lang="pt-PT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theme/theme1.xml><?xml version="1.0" encoding="utf-8"?>
<a:theme xmlns:a="http://schemas.openxmlformats.org/drawingml/2006/main" name="mello_square_feeling">
  <a:themeElements>
    <a:clrScheme name="mouse_pixel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use_pixel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se_pixe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se_pixel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se_pixel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se_pixel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se_pixel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se_pixel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se_pixel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mello_square_feeling</Template>
  <TotalTime>1383</TotalTime>
  <Words>446</Words>
  <Application>Microsoft Office PowerPoint</Application>
  <PresentationFormat>Apresentação no Ecrã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mello_square_feeling</vt:lpstr>
      <vt:lpstr>Sistema Solar</vt:lpstr>
      <vt:lpstr>Constituição do Sistema Solar</vt:lpstr>
      <vt:lpstr>O Sol</vt:lpstr>
      <vt:lpstr>Diapositivo 4</vt:lpstr>
      <vt:lpstr>Planetas principais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          Os planetas principais podem ser:    </vt:lpstr>
      <vt:lpstr>Asteróides</vt:lpstr>
      <vt:lpstr> Os planetas do sistema solar podem classificar-se em interiores  ou exteriores, conforme a sua posição em relação à cintura de asteróides                  </vt:lpstr>
      <vt:lpstr>Cometas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Solar</dc:title>
  <cp:lastModifiedBy>Utilizador</cp:lastModifiedBy>
  <cp:revision>2</cp:revision>
  <dcterms:created xsi:type="dcterms:W3CDTF">2010-10-12T22:24:52Z</dcterms:created>
  <dcterms:modified xsi:type="dcterms:W3CDTF">2013-10-09T14:34:03Z</dcterms:modified>
</cp:coreProperties>
</file>